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259" r:id="rId3"/>
    <p:sldId id="260" r:id="rId4"/>
    <p:sldId id="261" r:id="rId5"/>
    <p:sldId id="262" r:id="rId6"/>
    <p:sldId id="274" r:id="rId7"/>
    <p:sldId id="266" r:id="rId8"/>
    <p:sldId id="267" r:id="rId9"/>
    <p:sldId id="275" r:id="rId10"/>
    <p:sldId id="268" r:id="rId11"/>
    <p:sldId id="263" r:id="rId12"/>
    <p:sldId id="264" r:id="rId13"/>
    <p:sldId id="269" r:id="rId14"/>
    <p:sldId id="265" r:id="rId15"/>
    <p:sldId id="270" r:id="rId16"/>
    <p:sldId id="272" r:id="rId17"/>
    <p:sldId id="271" r:id="rId18"/>
    <p:sldId id="27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803"/>
  </p:normalViewPr>
  <p:slideViewPr>
    <p:cSldViewPr snapToGrid="0">
      <p:cViewPr varScale="1">
        <p:scale>
          <a:sx n="105" d="100"/>
          <a:sy n="105" d="100"/>
        </p:scale>
        <p:origin x="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2268D-7AD2-4A98-9A6C-04094BAA5770}" type="datetimeFigureOut">
              <a:rPr lang="fr-FR" smtClean="0"/>
              <a:t>08/04/2021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BE75E-BAEF-44A4-B33E-A782F924D7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44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08/04/2021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20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08/04/2021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04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08/04/2021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95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08/04/2021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46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08/04/2021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92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08/04/2021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55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08/04/2021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54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08/04/2021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59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08/04/2021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30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08/04/2021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13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08/04/2021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85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6582A-81C6-46FF-9CDC-5E9D7139362C}" type="datetimeFigureOut">
              <a:rPr lang="fr-FR" smtClean="0"/>
              <a:t>08/04/2021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62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>
                <a:solidFill>
                  <a:srgbClr val="0070C0"/>
                </a:solidFill>
              </a:rPr>
              <a:t>Chapitre 7 – Vers des entités 						chimiques plus stables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334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8C7F59A6-FFE2-814C-9946-D513A79E6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6" y="483139"/>
            <a:ext cx="11754707" cy="5184585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Compter les électrons de valence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73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8C7F59A6-FFE2-814C-9946-D513A79E6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6" y="483139"/>
            <a:ext cx="11754707" cy="5184585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Les gaz nobles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FE4717FF-7AB3-8846-8C63-881C7AB8D9AD}"/>
              </a:ext>
            </a:extLst>
          </p:cNvPr>
          <p:cNvSpPr txBox="1"/>
          <p:nvPr/>
        </p:nvSpPr>
        <p:spPr>
          <a:xfrm>
            <a:off x="272257" y="5879915"/>
            <a:ext cx="1164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>
                <a:solidFill>
                  <a:srgbClr val="C00000"/>
                </a:solidFill>
              </a:rPr>
              <a:t>Un élément est stable si la dernière couche de sa configuration électronique est complète. </a:t>
            </a:r>
          </a:p>
        </p:txBody>
      </p:sp>
    </p:spTree>
    <p:extLst>
      <p:ext uri="{BB962C8B-B14F-4D97-AF65-F5344CB8AC3E}">
        <p14:creationId xmlns:p14="http://schemas.microsoft.com/office/powerpoint/2010/main" val="1740633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01F7BE0-F0D9-984F-8389-3E74ADB74AFB}"/>
                  </a:ext>
                </a:extLst>
              </p:cNvPr>
              <p:cNvSpPr txBox="1"/>
              <p:nvPr/>
            </p:nvSpPr>
            <p:spPr>
              <a:xfrm>
                <a:off x="1903106" y="4659020"/>
                <a:ext cx="124373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60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6000" i="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fr-FR" sz="60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fr-FR" sz="6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01F7BE0-F0D9-984F-8389-3E74ADB74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106" y="4659020"/>
                <a:ext cx="1243737" cy="1015663"/>
              </a:xfrm>
              <a:prstGeom prst="rect">
                <a:avLst/>
              </a:prstGeom>
              <a:blipFill>
                <a:blip r:embed="rId2"/>
                <a:stretch>
                  <a:fillRect l="-50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AC747750-957B-2549-8736-04AA9FF5E1BA}"/>
              </a:ext>
            </a:extLst>
          </p:cNvPr>
          <p:cNvSpPr/>
          <p:nvPr/>
        </p:nvSpPr>
        <p:spPr>
          <a:xfrm>
            <a:off x="2524974" y="4780860"/>
            <a:ext cx="462931" cy="372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C6CCFBBF-3004-1A40-806B-782D8BEDA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0" y="747252"/>
            <a:ext cx="6680200" cy="2946400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Formation d’ions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D1EA61D3-1148-AD4F-BA5A-AC69F643F204}"/>
              </a:ext>
            </a:extLst>
          </p:cNvPr>
          <p:cNvSpPr txBox="1"/>
          <p:nvPr/>
        </p:nvSpPr>
        <p:spPr>
          <a:xfrm>
            <a:off x="216310" y="3693652"/>
            <a:ext cx="164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Le fluor : 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ACE35BBC-0156-9348-9758-3143C44366DF}"/>
              </a:ext>
            </a:extLst>
          </p:cNvPr>
          <p:cNvSpPr/>
          <p:nvPr/>
        </p:nvSpPr>
        <p:spPr>
          <a:xfrm>
            <a:off x="5081968" y="1841892"/>
            <a:ext cx="900000" cy="900000"/>
          </a:xfrm>
          <a:prstGeom prst="ellipse">
            <a:avLst/>
          </a:prstGeom>
          <a:noFill/>
          <a:ln w="635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3CAE8D8-CD50-8D4F-8948-9D994ADCDDAF}"/>
              </a:ext>
            </a:extLst>
          </p:cNvPr>
          <p:cNvSpPr/>
          <p:nvPr/>
        </p:nvSpPr>
        <p:spPr>
          <a:xfrm>
            <a:off x="2131636" y="4659020"/>
            <a:ext cx="90000" cy="90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D82AFA3-621A-104E-ACC9-76D3B0102A1C}"/>
              </a:ext>
            </a:extLst>
          </p:cNvPr>
          <p:cNvSpPr/>
          <p:nvPr/>
        </p:nvSpPr>
        <p:spPr>
          <a:xfrm>
            <a:off x="2357545" y="4659020"/>
            <a:ext cx="90000" cy="90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1E1FB62-0E5B-AC43-9D6A-7CCF76B2EB48}"/>
              </a:ext>
            </a:extLst>
          </p:cNvPr>
          <p:cNvSpPr/>
          <p:nvPr/>
        </p:nvSpPr>
        <p:spPr>
          <a:xfrm>
            <a:off x="2631074" y="5221117"/>
            <a:ext cx="90000" cy="90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FBC1D59-405C-9C47-AB63-2FB262F988CF}"/>
              </a:ext>
            </a:extLst>
          </p:cNvPr>
          <p:cNvSpPr/>
          <p:nvPr/>
        </p:nvSpPr>
        <p:spPr>
          <a:xfrm>
            <a:off x="2357545" y="5505555"/>
            <a:ext cx="90000" cy="90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DE223B6-38F8-9F47-B18C-14BBC9CB34D0}"/>
              </a:ext>
            </a:extLst>
          </p:cNvPr>
          <p:cNvSpPr/>
          <p:nvPr/>
        </p:nvSpPr>
        <p:spPr>
          <a:xfrm>
            <a:off x="2131636" y="5507990"/>
            <a:ext cx="90000" cy="90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16036EB-C35F-5A45-A92C-E039A50988F4}"/>
              </a:ext>
            </a:extLst>
          </p:cNvPr>
          <p:cNvSpPr/>
          <p:nvPr/>
        </p:nvSpPr>
        <p:spPr>
          <a:xfrm>
            <a:off x="1858106" y="5031851"/>
            <a:ext cx="90000" cy="90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2BE1F0A-5A8F-204F-9445-A63950EE7601}"/>
              </a:ext>
            </a:extLst>
          </p:cNvPr>
          <p:cNvSpPr/>
          <p:nvPr/>
        </p:nvSpPr>
        <p:spPr>
          <a:xfrm>
            <a:off x="1858106" y="5221117"/>
            <a:ext cx="90000" cy="90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15E583A-58BF-794E-BADA-D59ACA597C56}"/>
              </a:ext>
            </a:extLst>
          </p:cNvPr>
          <p:cNvSpPr/>
          <p:nvPr/>
        </p:nvSpPr>
        <p:spPr>
          <a:xfrm>
            <a:off x="2631074" y="5031851"/>
            <a:ext cx="90000" cy="90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E2BC2BD-AD58-2B4F-BFD6-18DA4EDF0429}"/>
              </a:ext>
            </a:extLst>
          </p:cNvPr>
          <p:cNvSpPr txBox="1"/>
          <p:nvPr/>
        </p:nvSpPr>
        <p:spPr>
          <a:xfrm>
            <a:off x="194897" y="5998385"/>
            <a:ext cx="11802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>
                <a:solidFill>
                  <a:srgbClr val="C00000"/>
                </a:solidFill>
              </a:rPr>
              <a:t>Un atome peut gagner ou perdre des électrons pour ressembler au gaz noble le plus proche.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C342017-109B-F54D-B8C2-10D996D82CD0}"/>
              </a:ext>
            </a:extLst>
          </p:cNvPr>
          <p:cNvSpPr txBox="1"/>
          <p:nvPr/>
        </p:nvSpPr>
        <p:spPr>
          <a:xfrm>
            <a:off x="6096000" y="3693652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Le lithium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74A9E7CB-B9B4-A149-96C1-0CCFA606E87C}"/>
                  </a:ext>
                </a:extLst>
              </p:cNvPr>
              <p:cNvSpPr txBox="1"/>
              <p:nvPr/>
            </p:nvSpPr>
            <p:spPr>
              <a:xfrm>
                <a:off x="8317189" y="4659020"/>
                <a:ext cx="142686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60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6000" b="0" i="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Li</m:t>
                          </m:r>
                        </m:e>
                        <m:sup>
                          <m:r>
                            <a:rPr lang="fr-FR" sz="60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fr-FR" sz="6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74A9E7CB-B9B4-A149-96C1-0CCFA606E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189" y="4659020"/>
                <a:ext cx="1426865" cy="1015663"/>
              </a:xfrm>
              <a:prstGeom prst="rect">
                <a:avLst/>
              </a:prstGeom>
              <a:blipFill>
                <a:blip r:embed="rId4"/>
                <a:stretch>
                  <a:fillRect l="-5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E677077-D3E4-094A-8F7B-F439E905F974}"/>
              </a:ext>
            </a:extLst>
          </p:cNvPr>
          <p:cNvSpPr/>
          <p:nvPr/>
        </p:nvSpPr>
        <p:spPr>
          <a:xfrm>
            <a:off x="9097995" y="4798653"/>
            <a:ext cx="462931" cy="372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5A0E961B-8E1A-0A4E-A118-741FB883F55B}"/>
              </a:ext>
            </a:extLst>
          </p:cNvPr>
          <p:cNvSpPr/>
          <p:nvPr/>
        </p:nvSpPr>
        <p:spPr>
          <a:xfrm>
            <a:off x="8359307" y="5108691"/>
            <a:ext cx="90000" cy="90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4AE5174F-F833-964E-8A58-AF11AE5CD13A}"/>
              </a:ext>
            </a:extLst>
          </p:cNvPr>
          <p:cNvSpPr/>
          <p:nvPr/>
        </p:nvSpPr>
        <p:spPr>
          <a:xfrm>
            <a:off x="357569" y="1841892"/>
            <a:ext cx="900000" cy="900000"/>
          </a:xfrm>
          <a:prstGeom prst="ellipse">
            <a:avLst/>
          </a:prstGeom>
          <a:noFill/>
          <a:ln w="635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0E87FBB5-58D9-4A4E-8206-F4E129BE1B0F}"/>
              </a:ext>
            </a:extLst>
          </p:cNvPr>
          <p:cNvSpPr txBox="1"/>
          <p:nvPr/>
        </p:nvSpPr>
        <p:spPr>
          <a:xfrm>
            <a:off x="8113543" y="1322396"/>
            <a:ext cx="32610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2 électrons de valence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8 électrons de valence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8 électrons de valence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E0AB2D16-22F7-8342-8D53-5C3A598D8A12}"/>
              </a:ext>
            </a:extLst>
          </p:cNvPr>
          <p:cNvCxnSpPr>
            <a:cxnSpLocks/>
          </p:cNvCxnSpPr>
          <p:nvPr/>
        </p:nvCxnSpPr>
        <p:spPr>
          <a:xfrm>
            <a:off x="6528816" y="1549368"/>
            <a:ext cx="1440000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tx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6C5E5783-077F-6A46-86B5-084006BFB4B1}"/>
              </a:ext>
            </a:extLst>
          </p:cNvPr>
          <p:cNvCxnSpPr>
            <a:cxnSpLocks/>
          </p:cNvCxnSpPr>
          <p:nvPr/>
        </p:nvCxnSpPr>
        <p:spPr>
          <a:xfrm>
            <a:off x="6505104" y="2310180"/>
            <a:ext cx="1440000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tx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556F4FB0-4B56-D447-9E36-71E9BE879C25}"/>
              </a:ext>
            </a:extLst>
          </p:cNvPr>
          <p:cNvCxnSpPr>
            <a:cxnSpLocks/>
          </p:cNvCxnSpPr>
          <p:nvPr/>
        </p:nvCxnSpPr>
        <p:spPr>
          <a:xfrm>
            <a:off x="6481392" y="3034416"/>
            <a:ext cx="1440000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tx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97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 animBg="1"/>
      <p:bldP spid="8" grpId="0"/>
      <p:bldP spid="9" grpId="0" animBg="1"/>
      <p:bldP spid="9" grpId="1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3" grpId="0"/>
      <p:bldP spid="24" grpId="0"/>
      <p:bldP spid="25" grpId="0" animBg="1"/>
      <p:bldP spid="27" grpId="0" animBg="1"/>
      <p:bldP spid="27" grpId="1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8C7F59A6-FFE2-814C-9946-D513A79E6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6" y="483139"/>
            <a:ext cx="11754707" cy="5184585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Donner la formule de l’ion stable formé à partir de…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9AAF5493-B030-5549-B103-3FE666BB4864}"/>
              </a:ext>
            </a:extLst>
          </p:cNvPr>
          <p:cNvSpPr txBox="1"/>
          <p:nvPr/>
        </p:nvSpPr>
        <p:spPr>
          <a:xfrm>
            <a:off x="216309" y="5470172"/>
            <a:ext cx="175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Le chlore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16A4D46-1E1A-E544-84B8-F917BA2F4FA4}"/>
                  </a:ext>
                </a:extLst>
              </p:cNvPr>
              <p:cNvSpPr txBox="1"/>
              <p:nvPr/>
            </p:nvSpPr>
            <p:spPr>
              <a:xfrm>
                <a:off x="1974291" y="5701004"/>
                <a:ext cx="144129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60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6000" b="0" i="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Cl</m:t>
                          </m:r>
                        </m:e>
                        <m:sup>
                          <m:r>
                            <a:rPr lang="fr-FR" sz="60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fr-FR" sz="6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16A4D46-1E1A-E544-84B8-F917BA2F4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291" y="5701004"/>
                <a:ext cx="1441292" cy="1015663"/>
              </a:xfrm>
              <a:prstGeom prst="rect">
                <a:avLst/>
              </a:prstGeom>
              <a:blipFill>
                <a:blip r:embed="rId3"/>
                <a:stretch>
                  <a:fillRect l="-6140" b="-12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749F7C7F-8007-2A45-BEB0-EE47E91A6281}"/>
              </a:ext>
            </a:extLst>
          </p:cNvPr>
          <p:cNvSpPr txBox="1"/>
          <p:nvPr/>
        </p:nvSpPr>
        <p:spPr>
          <a:xfrm>
            <a:off x="4338018" y="5470172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Le magnésium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99D732EE-B8F2-3241-A849-9F6317ED135E}"/>
                  </a:ext>
                </a:extLst>
              </p:cNvPr>
              <p:cNvSpPr txBox="1"/>
              <p:nvPr/>
            </p:nvSpPr>
            <p:spPr>
              <a:xfrm>
                <a:off x="6096000" y="5701004"/>
                <a:ext cx="216225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60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6000" b="0" i="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Mg</m:t>
                          </m:r>
                        </m:e>
                        <m:sup>
                          <m:r>
                            <a:rPr lang="fr-FR" sz="60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m:oMathPara>
                </a14:m>
                <a:endParaRPr lang="fr-FR" sz="6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99D732EE-B8F2-3241-A849-9F6317ED1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701004"/>
                <a:ext cx="2162259" cy="1015663"/>
              </a:xfrm>
              <a:prstGeom prst="rect">
                <a:avLst/>
              </a:prstGeom>
              <a:blipFill>
                <a:blip r:embed="rId4"/>
                <a:stretch>
                  <a:fillRect l="-7018" b="-259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>
            <a:extLst>
              <a:ext uri="{FF2B5EF4-FFF2-40B4-BE49-F238E27FC236}">
                <a16:creationId xmlns:a16="http://schemas.microsoft.com/office/drawing/2014/main" id="{5443565E-1A48-2343-BF1E-BADB14C0B926}"/>
              </a:ext>
            </a:extLst>
          </p:cNvPr>
          <p:cNvSpPr txBox="1"/>
          <p:nvPr/>
        </p:nvSpPr>
        <p:spPr>
          <a:xfrm>
            <a:off x="8459727" y="5470172"/>
            <a:ext cx="2138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L’hydrogène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BB8CD4A-CC2F-684B-BF0C-B32136D678E4}"/>
                  </a:ext>
                </a:extLst>
              </p:cNvPr>
              <p:cNvSpPr txBox="1"/>
              <p:nvPr/>
            </p:nvSpPr>
            <p:spPr>
              <a:xfrm>
                <a:off x="10217709" y="5701004"/>
                <a:ext cx="135351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60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6000" b="0" i="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FR" sz="60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fr-FR" sz="6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9BB8CD4A-CC2F-684B-BF0C-B32136D67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709" y="5701004"/>
                <a:ext cx="1353512" cy="1015663"/>
              </a:xfrm>
              <a:prstGeom prst="rect">
                <a:avLst/>
              </a:prstGeom>
              <a:blipFill>
                <a:blip r:embed="rId5"/>
                <a:stretch>
                  <a:fillRect l="-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44BB7B45-FFD1-F54A-B053-A72FAC80B9A1}"/>
                  </a:ext>
                </a:extLst>
              </p:cNvPr>
              <p:cNvSpPr txBox="1"/>
              <p:nvPr/>
            </p:nvSpPr>
            <p:spPr>
              <a:xfrm>
                <a:off x="3917230" y="1225851"/>
                <a:ext cx="326884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fr-FR" sz="4000" b="0" dirty="0">
                    <a:solidFill>
                      <a:schemeClr val="tx2"/>
                    </a:solidFill>
                  </a:rPr>
                  <a:t>O : </a:t>
                </a:r>
                <a14:m>
                  <m:oMath xmlns:m="http://schemas.openxmlformats.org/officeDocument/2006/math">
                    <m:r>
                      <a:rPr lang="fr-FR" sz="4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fr-FR" sz="4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fr-FR" sz="4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sz="4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fr-FR" sz="4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4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fr-FR" sz="40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sz="40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2</m:t>
                    </m:r>
                    <m:sSup>
                      <m:sSupPr>
                        <m:ctrlPr>
                          <a:rPr lang="fr-FR" sz="4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fr-FR" sz="4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fr-FR" sz="40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44BB7B45-FFD1-F54A-B053-A72FAC80B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230" y="1225851"/>
                <a:ext cx="3268844" cy="615553"/>
              </a:xfrm>
              <a:prstGeom prst="rect">
                <a:avLst/>
              </a:prstGeom>
              <a:blipFill>
                <a:blip r:embed="rId6"/>
                <a:stretch>
                  <a:fillRect l="-9302" t="-22449" r="-2326" b="-510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80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C6CCFBBF-3004-1A40-806B-782D8BEDA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0" y="747252"/>
            <a:ext cx="6680200" cy="2946400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Formation de molécules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9156C851-5377-754D-9A43-5FE2E664787D}"/>
              </a:ext>
            </a:extLst>
          </p:cNvPr>
          <p:cNvSpPr txBox="1"/>
          <p:nvPr/>
        </p:nvSpPr>
        <p:spPr>
          <a:xfrm>
            <a:off x="8113543" y="1322396"/>
            <a:ext cx="32610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2 électrons de valence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8 électrons de valence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8 électrons de valence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FFED4C0-B903-4547-B206-19AFE80F4DD3}"/>
              </a:ext>
            </a:extLst>
          </p:cNvPr>
          <p:cNvCxnSpPr>
            <a:cxnSpLocks/>
          </p:cNvCxnSpPr>
          <p:nvPr/>
        </p:nvCxnSpPr>
        <p:spPr>
          <a:xfrm>
            <a:off x="6528816" y="1549368"/>
            <a:ext cx="1440000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tx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D0DC2B65-090F-6F4D-8F1F-7A84513C6D0F}"/>
              </a:ext>
            </a:extLst>
          </p:cNvPr>
          <p:cNvCxnSpPr>
            <a:cxnSpLocks/>
          </p:cNvCxnSpPr>
          <p:nvPr/>
        </p:nvCxnSpPr>
        <p:spPr>
          <a:xfrm>
            <a:off x="6505104" y="2310180"/>
            <a:ext cx="1440000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tx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38FC6A5-FE6E-4F42-A18B-90F710282C72}"/>
              </a:ext>
            </a:extLst>
          </p:cNvPr>
          <p:cNvCxnSpPr>
            <a:cxnSpLocks/>
          </p:cNvCxnSpPr>
          <p:nvPr/>
        </p:nvCxnSpPr>
        <p:spPr>
          <a:xfrm>
            <a:off x="6481392" y="3034416"/>
            <a:ext cx="1440000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tx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A19DEF2F-79BA-2240-8D2D-443150F9DFD0}"/>
                  </a:ext>
                </a:extLst>
              </p:cNvPr>
              <p:cNvSpPr txBox="1"/>
              <p:nvPr/>
            </p:nvSpPr>
            <p:spPr>
              <a:xfrm>
                <a:off x="216310" y="3693652"/>
                <a:ext cx="19527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400" dirty="0">
                    <a:solidFill>
                      <a:schemeClr val="tx2"/>
                    </a:solidFill>
                  </a:rPr>
                  <a:t>L’eau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sz="24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fr-FR" sz="2400" dirty="0">
                    <a:solidFill>
                      <a:schemeClr val="tx2"/>
                    </a:solidFill>
                  </a:rPr>
                  <a:t> : </a:t>
                </a: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A19DEF2F-79BA-2240-8D2D-443150F9D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0" y="3693652"/>
                <a:ext cx="1952779" cy="461665"/>
              </a:xfrm>
              <a:prstGeom prst="rect">
                <a:avLst/>
              </a:prstGeom>
              <a:blipFill>
                <a:blip r:embed="rId3"/>
                <a:stretch>
                  <a:fillRect l="-3871" t="-5263" r="-3871" b="-289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E5E0E4ED-8D99-D748-9143-C66749258FB6}"/>
                  </a:ext>
                </a:extLst>
              </p:cNvPr>
              <p:cNvSpPr txBox="1"/>
              <p:nvPr/>
            </p:nvSpPr>
            <p:spPr>
              <a:xfrm>
                <a:off x="2385399" y="3685063"/>
                <a:ext cx="88838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6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fr-FR" sz="6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E5E0E4ED-8D99-D748-9143-C66749258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399" y="3685063"/>
                <a:ext cx="888384" cy="1015663"/>
              </a:xfrm>
              <a:prstGeom prst="rect">
                <a:avLst/>
              </a:prstGeom>
              <a:blipFill>
                <a:blip r:embed="rId4"/>
                <a:stretch>
                  <a:fillRect l="-8451" r="-84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CF73CCEC-02B6-7D4A-8A0F-AFBF9FF80AF1}"/>
                  </a:ext>
                </a:extLst>
              </p:cNvPr>
              <p:cNvSpPr txBox="1"/>
              <p:nvPr/>
            </p:nvSpPr>
            <p:spPr>
              <a:xfrm>
                <a:off x="2385399" y="4700726"/>
                <a:ext cx="88838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6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fr-FR" sz="6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CF73CCEC-02B6-7D4A-8A0F-AFBF9FF80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399" y="4700726"/>
                <a:ext cx="888384" cy="1015663"/>
              </a:xfrm>
              <a:prstGeom prst="rect">
                <a:avLst/>
              </a:prstGeom>
              <a:blipFill>
                <a:blip r:embed="rId5"/>
                <a:stretch>
                  <a:fillRect l="-8451" r="-84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BA52BFF7-951B-DA49-BB8F-9AFF474CF86F}"/>
                  </a:ext>
                </a:extLst>
              </p:cNvPr>
              <p:cNvSpPr txBox="1"/>
              <p:nvPr/>
            </p:nvSpPr>
            <p:spPr>
              <a:xfrm>
                <a:off x="2398223" y="5716389"/>
                <a:ext cx="86273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6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fr-FR" sz="6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BA52BFF7-951B-DA49-BB8F-9AFF474C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223" y="5716389"/>
                <a:ext cx="862736" cy="1015663"/>
              </a:xfrm>
              <a:prstGeom prst="rect">
                <a:avLst/>
              </a:prstGeom>
              <a:blipFill>
                <a:blip r:embed="rId6"/>
                <a:stretch>
                  <a:fillRect l="-8696" r="-869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Ellipse 38">
            <a:extLst>
              <a:ext uri="{FF2B5EF4-FFF2-40B4-BE49-F238E27FC236}">
                <a16:creationId xmlns:a16="http://schemas.microsoft.com/office/drawing/2014/main" id="{C372376D-CD4D-2C43-9064-7C37AB927DD5}"/>
              </a:ext>
            </a:extLst>
          </p:cNvPr>
          <p:cNvSpPr/>
          <p:nvPr/>
        </p:nvSpPr>
        <p:spPr>
          <a:xfrm>
            <a:off x="3215959" y="4147895"/>
            <a:ext cx="90000" cy="90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AB17E6BB-5247-9544-8A2D-5943A294DF1C}"/>
              </a:ext>
            </a:extLst>
          </p:cNvPr>
          <p:cNvSpPr/>
          <p:nvPr/>
        </p:nvSpPr>
        <p:spPr>
          <a:xfrm>
            <a:off x="2398223" y="5163557"/>
            <a:ext cx="90000" cy="90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E219F791-2251-CD48-AD6E-3840F6CC6344}"/>
              </a:ext>
            </a:extLst>
          </p:cNvPr>
          <p:cNvSpPr/>
          <p:nvPr/>
        </p:nvSpPr>
        <p:spPr>
          <a:xfrm>
            <a:off x="2660460" y="5804312"/>
            <a:ext cx="90000" cy="90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E0E0BB39-4645-D144-BE1B-21313141EF1D}"/>
              </a:ext>
            </a:extLst>
          </p:cNvPr>
          <p:cNvSpPr/>
          <p:nvPr/>
        </p:nvSpPr>
        <p:spPr>
          <a:xfrm>
            <a:off x="2903580" y="5804312"/>
            <a:ext cx="90000" cy="90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CAD67F6E-0940-A64D-9234-2309E20983D6}"/>
              </a:ext>
            </a:extLst>
          </p:cNvPr>
          <p:cNvSpPr/>
          <p:nvPr/>
        </p:nvSpPr>
        <p:spPr>
          <a:xfrm>
            <a:off x="2657586" y="6541462"/>
            <a:ext cx="90000" cy="90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DAF14BD7-CA65-624F-AB01-FF8C0040BAF9}"/>
              </a:ext>
            </a:extLst>
          </p:cNvPr>
          <p:cNvSpPr/>
          <p:nvPr/>
        </p:nvSpPr>
        <p:spPr>
          <a:xfrm>
            <a:off x="2900706" y="6541462"/>
            <a:ext cx="90000" cy="90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1A48EFD8-E490-CA45-A191-36EFB0A1EB67}"/>
              </a:ext>
            </a:extLst>
          </p:cNvPr>
          <p:cNvSpPr/>
          <p:nvPr/>
        </p:nvSpPr>
        <p:spPr>
          <a:xfrm>
            <a:off x="3215959" y="6179220"/>
            <a:ext cx="90000" cy="90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4A180E56-D416-4F46-9A83-5DAA346CC21B}"/>
              </a:ext>
            </a:extLst>
          </p:cNvPr>
          <p:cNvSpPr/>
          <p:nvPr/>
        </p:nvSpPr>
        <p:spPr>
          <a:xfrm>
            <a:off x="2398223" y="6179220"/>
            <a:ext cx="90000" cy="90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E393F5B-BA00-8049-B2C0-339DD39870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89" y="4261096"/>
            <a:ext cx="4253401" cy="198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388 0.01227 0.08789 0.02477 0.12761 0 C 0.16745 -0.025 0.20313 -0.08704 0.2388 -0.14884 " pathEditMode="relative" ptsTypes="AAA">
                                      <p:cBhvr>
                                        <p:cTn id="3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388 0.01227 0.08789 0.02477 0.12761 0 C 0.16745 -0.025 0.20313 -0.08704 0.2388 -0.14884 " pathEditMode="relative" ptsTypes="AAA">
                                      <p:cBhvr>
                                        <p:cTn id="4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388 0.01227 0.08789 0.02477 0.12761 0 C 0.16745 -0.025 0.20313 -0.08704 0.2388 -0.14884 " pathEditMode="relative" ptsTypes="AAA">
                                      <p:cBhvr>
                                        <p:cTn id="4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388 0.01227 0.08789 0.02477 0.12761 0 C 0.16745 -0.025 0.20313 -0.08704 0.2388 -0.14884 " pathEditMode="relative" ptsTypes="AAA">
                                      <p:cBhvr>
                                        <p:cTn id="4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388 0.01227 0.08789 0.02477 0.12761 0 C 0.16745 -0.025 0.20313 -0.08704 0.2388 -0.14884 " pathEditMode="relative" ptsTypes="AAA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388 0.01227 0.08789 0.02477 0.12761 0 C 0.16745 -0.025 0.20313 -0.08704 0.2388 -0.14884 " pathEditMode="relative" ptsTypes="AAA">
                                      <p:cBhvr>
                                        <p:cTn id="4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388 0.01227 0.08789 0.02477 0.12761 0 C 0.16745 -0.025 0.20313 -0.08704 0.2388 -0.14884 " pathEditMode="relative" ptsTypes="AAA">
                                      <p:cBhvr>
                                        <p:cTn id="5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029 0.04954 0.02057 0.09931 0.04531 0.12431 C 0.07018 0.14931 0.10937 0.14954 0.14857 0.15 " pathEditMode="relative" ptsTypes="AAA">
                                      <p:cBhvr>
                                        <p:cTn id="5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029 0.04954 0.02057 0.09931 0.04531 0.12431 C 0.07018 0.14931 0.10937 0.14954 0.14857 0.15 " pathEditMode="relative" ptsTypes="AAA">
                                      <p:cBhvr>
                                        <p:cTn id="5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14 -0.04236 0.13828 -0.08472 0.1888 -0.1 C 0.23945 -0.11528 0.28086 -0.1088 0.30339 -0.09236 C 0.32604 -0.07593 0.32526 -0.03866 0.32435 -0.00139 " pathEditMode="relative" ptsTypes="AAAA">
                                      <p:cBhvr>
                                        <p:cTn id="5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14 -0.04236 0.13828 -0.08472 0.1888 -0.1 C 0.23945 -0.11528 0.28086 -0.1088 0.30339 -0.09236 C 0.32604 -0.07593 0.32526 -0.03866 0.32435 -0.00139 " pathEditMode="relative" ptsTypes="AAAA"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3" grpId="1"/>
      <p:bldP spid="36" grpId="0"/>
      <p:bldP spid="36" grpId="1"/>
      <p:bldP spid="38" grpId="0"/>
      <p:bldP spid="38" grpId="1"/>
      <p:bldP spid="39" grpId="0" animBg="1"/>
      <p:bldP spid="39" grpId="1" animBg="1"/>
      <p:bldP spid="40" grpId="0" animBg="1"/>
      <p:bldP spid="40" grpId="1" animBg="1"/>
      <p:bldP spid="43" grpId="0" animBg="1"/>
      <p:bldP spid="43" grpId="1" animBg="1"/>
      <p:bldP spid="44" grpId="0" animBg="1"/>
      <p:bldP spid="44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7825ECC-110E-D640-B87B-7935BF9C5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993" y="4284880"/>
            <a:ext cx="2441678" cy="152604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9153844-06DA-6641-BC63-C44F7DD80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993" y="4282667"/>
            <a:ext cx="2441678" cy="1526049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C6CCFBBF-3004-1A40-806B-782D8BEDA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0" y="747252"/>
            <a:ext cx="6680200" cy="2946400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Les atomes de ces molécules sont-ils stables ?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9156C851-5377-754D-9A43-5FE2E664787D}"/>
              </a:ext>
            </a:extLst>
          </p:cNvPr>
          <p:cNvSpPr txBox="1"/>
          <p:nvPr/>
        </p:nvSpPr>
        <p:spPr>
          <a:xfrm>
            <a:off x="8113543" y="1322396"/>
            <a:ext cx="32610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2 électrons de valence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8 électrons de valence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8 électrons de valence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FFED4C0-B903-4547-B206-19AFE80F4DD3}"/>
              </a:ext>
            </a:extLst>
          </p:cNvPr>
          <p:cNvCxnSpPr>
            <a:cxnSpLocks/>
          </p:cNvCxnSpPr>
          <p:nvPr/>
        </p:nvCxnSpPr>
        <p:spPr>
          <a:xfrm>
            <a:off x="6528816" y="1549368"/>
            <a:ext cx="1440000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tx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D0DC2B65-090F-6F4D-8F1F-7A84513C6D0F}"/>
              </a:ext>
            </a:extLst>
          </p:cNvPr>
          <p:cNvCxnSpPr>
            <a:cxnSpLocks/>
          </p:cNvCxnSpPr>
          <p:nvPr/>
        </p:nvCxnSpPr>
        <p:spPr>
          <a:xfrm>
            <a:off x="6505104" y="2310180"/>
            <a:ext cx="1440000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tx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38FC6A5-FE6E-4F42-A18B-90F710282C72}"/>
              </a:ext>
            </a:extLst>
          </p:cNvPr>
          <p:cNvCxnSpPr>
            <a:cxnSpLocks/>
          </p:cNvCxnSpPr>
          <p:nvPr/>
        </p:nvCxnSpPr>
        <p:spPr>
          <a:xfrm>
            <a:off x="6481392" y="3034416"/>
            <a:ext cx="1440000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tx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B6B5A442-B663-2A44-8368-128423FB0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907"/>
            <a:ext cx="3261020" cy="152180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F0CDF97-6654-B040-AB3F-30F372029A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315" y="4282667"/>
            <a:ext cx="2441678" cy="155379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A4DCD73-31B4-D44D-986A-81C498C74A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255" y="3447836"/>
            <a:ext cx="4857542" cy="316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4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Identifier la bonne schéma de Lewis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4F695BE6-071B-6A43-8B6B-540F4AE40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0" t="38470" r="27277" b="20874"/>
          <a:stretch/>
        </p:blipFill>
        <p:spPr>
          <a:xfrm>
            <a:off x="220983" y="1061853"/>
            <a:ext cx="11754707" cy="449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5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C6CCFBBF-3004-1A40-806B-782D8BEDA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0" y="747252"/>
            <a:ext cx="6680200" cy="2946400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Recopier et compléter les formules de Lewis.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9156C851-5377-754D-9A43-5FE2E664787D}"/>
              </a:ext>
            </a:extLst>
          </p:cNvPr>
          <p:cNvSpPr txBox="1"/>
          <p:nvPr/>
        </p:nvSpPr>
        <p:spPr>
          <a:xfrm>
            <a:off x="8113543" y="1322396"/>
            <a:ext cx="32610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2 électrons de valence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8 électrons de valence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8 électrons de valence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FFED4C0-B903-4547-B206-19AFE80F4DD3}"/>
              </a:ext>
            </a:extLst>
          </p:cNvPr>
          <p:cNvCxnSpPr>
            <a:cxnSpLocks/>
          </p:cNvCxnSpPr>
          <p:nvPr/>
        </p:nvCxnSpPr>
        <p:spPr>
          <a:xfrm>
            <a:off x="6528816" y="1549368"/>
            <a:ext cx="1440000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tx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D0DC2B65-090F-6F4D-8F1F-7A84513C6D0F}"/>
              </a:ext>
            </a:extLst>
          </p:cNvPr>
          <p:cNvCxnSpPr>
            <a:cxnSpLocks/>
          </p:cNvCxnSpPr>
          <p:nvPr/>
        </p:nvCxnSpPr>
        <p:spPr>
          <a:xfrm>
            <a:off x="6505104" y="2310180"/>
            <a:ext cx="1440000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tx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38FC6A5-FE6E-4F42-A18B-90F710282C72}"/>
              </a:ext>
            </a:extLst>
          </p:cNvPr>
          <p:cNvCxnSpPr>
            <a:cxnSpLocks/>
          </p:cNvCxnSpPr>
          <p:nvPr/>
        </p:nvCxnSpPr>
        <p:spPr>
          <a:xfrm>
            <a:off x="6481392" y="3034416"/>
            <a:ext cx="1440000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tx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262F9C97-44CB-444C-8751-E99D0D17C7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80" t="49154" r="33148" b="29654"/>
          <a:stretch/>
        </p:blipFill>
        <p:spPr>
          <a:xfrm>
            <a:off x="1144884" y="3951006"/>
            <a:ext cx="9902232" cy="2480646"/>
          </a:xfrm>
          <a:prstGeom prst="rect">
            <a:avLst/>
          </a:prstGeom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B8904308-4C3C-1741-9405-52A9EE393FB9}"/>
              </a:ext>
            </a:extLst>
          </p:cNvPr>
          <p:cNvCxnSpPr/>
          <p:nvPr/>
        </p:nvCxnSpPr>
        <p:spPr>
          <a:xfrm>
            <a:off x="3267856" y="5201587"/>
            <a:ext cx="359764" cy="0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79085504-203D-884F-B622-969728898ADF}"/>
              </a:ext>
            </a:extLst>
          </p:cNvPr>
          <p:cNvCxnSpPr/>
          <p:nvPr/>
        </p:nvCxnSpPr>
        <p:spPr>
          <a:xfrm>
            <a:off x="5488898" y="4769370"/>
            <a:ext cx="359764" cy="0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466EA76E-FAD8-A34B-A45F-6A4C4B25D7F1}"/>
              </a:ext>
            </a:extLst>
          </p:cNvPr>
          <p:cNvCxnSpPr/>
          <p:nvPr/>
        </p:nvCxnSpPr>
        <p:spPr>
          <a:xfrm>
            <a:off x="5488898" y="5311514"/>
            <a:ext cx="359764" cy="0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5AC64A32-FA02-8541-A9C1-CD193482389A}"/>
              </a:ext>
            </a:extLst>
          </p:cNvPr>
          <p:cNvCxnSpPr/>
          <p:nvPr/>
        </p:nvCxnSpPr>
        <p:spPr>
          <a:xfrm>
            <a:off x="7561628" y="4746884"/>
            <a:ext cx="359764" cy="0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F9EBF3EA-EA4F-894E-8ED7-6960C8D93108}"/>
              </a:ext>
            </a:extLst>
          </p:cNvPr>
          <p:cNvCxnSpPr/>
          <p:nvPr/>
        </p:nvCxnSpPr>
        <p:spPr>
          <a:xfrm>
            <a:off x="7585340" y="5209081"/>
            <a:ext cx="359764" cy="0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652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</a:t>
            </a:r>
            <a:r>
              <a:rPr lang="fr-FR" sz="3600" b="1" dirty="0" err="1">
                <a:solidFill>
                  <a:srgbClr val="0070C0"/>
                </a:solidFill>
              </a:rPr>
              <a:t>Perseverance</a:t>
            </a:r>
            <a:r>
              <a:rPr lang="fr-FR" sz="3600" b="1" dirty="0">
                <a:solidFill>
                  <a:srgbClr val="0070C0"/>
                </a:solidFill>
              </a:rPr>
              <a:t> et </a:t>
            </a:r>
            <a:r>
              <a:rPr lang="fr-FR" sz="3600" b="1" dirty="0" err="1">
                <a:solidFill>
                  <a:srgbClr val="0070C0"/>
                </a:solidFill>
              </a:rPr>
              <a:t>Ingenuity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Vol sur Mars: l'hélicoptère Ingenuity est au sol - Nice-Matin">
            <a:extLst>
              <a:ext uri="{FF2B5EF4-FFF2-40B4-BE49-F238E27FC236}">
                <a16:creationId xmlns:a16="http://schemas.microsoft.com/office/drawing/2014/main" id="{580CDABA-2F1E-874E-B42F-331442E1B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62" y="0"/>
            <a:ext cx="122373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937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Un nouveau modèle de l’atome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>
            <a:extLst>
              <a:ext uri="{FF2B5EF4-FFF2-40B4-BE49-F238E27FC236}">
                <a16:creationId xmlns:a16="http://schemas.microsoft.com/office/drawing/2014/main" id="{DD95745D-00A9-624A-840F-B734B0321848}"/>
              </a:ext>
            </a:extLst>
          </p:cNvPr>
          <p:cNvSpPr/>
          <p:nvPr/>
        </p:nvSpPr>
        <p:spPr>
          <a:xfrm>
            <a:off x="5785549" y="334036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A7B2942-3D85-2848-83E8-E95099CE6DF4}"/>
              </a:ext>
            </a:extLst>
          </p:cNvPr>
          <p:cNvSpPr/>
          <p:nvPr/>
        </p:nvSpPr>
        <p:spPr>
          <a:xfrm>
            <a:off x="6276873" y="3398370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97FD8CF-9668-4C4D-8CEC-F75B4D3733A1}"/>
              </a:ext>
            </a:extLst>
          </p:cNvPr>
          <p:cNvGrpSpPr/>
          <p:nvPr/>
        </p:nvGrpSpPr>
        <p:grpSpPr>
          <a:xfrm>
            <a:off x="5945906" y="3033318"/>
            <a:ext cx="360000" cy="461665"/>
            <a:chOff x="4393870" y="3378166"/>
            <a:chExt cx="360000" cy="461665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1B65EC1-62EC-6348-A864-A718D9FBEE30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4BF758E-D35E-F04C-B5EE-9DA3C74390BF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1A7C522F-2FC9-D349-B262-17600BD1E3EB}"/>
              </a:ext>
            </a:extLst>
          </p:cNvPr>
          <p:cNvGrpSpPr/>
          <p:nvPr/>
        </p:nvGrpSpPr>
        <p:grpSpPr>
          <a:xfrm>
            <a:off x="6226629" y="3091289"/>
            <a:ext cx="360000" cy="461665"/>
            <a:chOff x="4393870" y="3378166"/>
            <a:chExt cx="360000" cy="46166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C6A08D09-FD58-D34C-A6D0-CEB01183E443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04E595A-2859-B14A-A40B-104C155C4E5C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603591B-D707-2846-A2D1-C8C27D720199}"/>
              </a:ext>
            </a:extLst>
          </p:cNvPr>
          <p:cNvGrpSpPr/>
          <p:nvPr/>
        </p:nvGrpSpPr>
        <p:grpSpPr>
          <a:xfrm>
            <a:off x="6016028" y="3535663"/>
            <a:ext cx="360000" cy="461665"/>
            <a:chOff x="4393870" y="3378166"/>
            <a:chExt cx="360000" cy="46166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721ADE18-AB06-9C46-BEBC-E3D755BB8F90}"/>
                </a:ext>
              </a:extLst>
            </p:cNvPr>
            <p:cNvSpPr/>
            <p:nvPr/>
          </p:nvSpPr>
          <p:spPr>
            <a:xfrm>
              <a:off x="4393870" y="3428999"/>
              <a:ext cx="360000" cy="360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6C00822-AC99-8147-889D-0F7C93DE1F3C}"/>
                </a:ext>
              </a:extLst>
            </p:cNvPr>
            <p:cNvSpPr txBox="1"/>
            <p:nvPr/>
          </p:nvSpPr>
          <p:spPr>
            <a:xfrm>
              <a:off x="4404593" y="337816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dirty="0">
                  <a:solidFill>
                    <a:schemeClr val="accent2">
                      <a:lumMod val="75000"/>
                    </a:schemeClr>
                  </a:solidFill>
                </a:rPr>
                <a:t>+</a:t>
              </a:r>
            </a:p>
          </p:txBody>
        </p:sp>
      </p:grpSp>
      <p:sp>
        <p:nvSpPr>
          <p:cNvPr id="17" name="Ellipse 16">
            <a:extLst>
              <a:ext uri="{FF2B5EF4-FFF2-40B4-BE49-F238E27FC236}">
                <a16:creationId xmlns:a16="http://schemas.microsoft.com/office/drawing/2014/main" id="{23FCDBCF-8AE0-D247-B71F-27D5FEDB6573}"/>
              </a:ext>
            </a:extLst>
          </p:cNvPr>
          <p:cNvSpPr/>
          <p:nvPr/>
        </p:nvSpPr>
        <p:spPr>
          <a:xfrm>
            <a:off x="5974704" y="3351444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2F42D12A-371D-464B-ADBC-E5B97919DE70}"/>
              </a:ext>
            </a:extLst>
          </p:cNvPr>
          <p:cNvGrpSpPr/>
          <p:nvPr/>
        </p:nvGrpSpPr>
        <p:grpSpPr>
          <a:xfrm>
            <a:off x="6893756" y="4914945"/>
            <a:ext cx="279244" cy="461665"/>
            <a:chOff x="5868895" y="2514342"/>
            <a:chExt cx="279244" cy="46166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58A5CD33-4596-4E49-A0AD-CA9FC27E92D3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338AE50-6D46-F545-BBEE-591DD54A4613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FF3B4B56-9275-D24F-859B-3FF089EBDF7A}"/>
              </a:ext>
            </a:extLst>
          </p:cNvPr>
          <p:cNvGrpSpPr/>
          <p:nvPr/>
        </p:nvGrpSpPr>
        <p:grpSpPr>
          <a:xfrm>
            <a:off x="4058739" y="2853318"/>
            <a:ext cx="279244" cy="461665"/>
            <a:chOff x="5868895" y="2514342"/>
            <a:chExt cx="279244" cy="461665"/>
          </a:xfrm>
        </p:grpSpPr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E378D678-FF25-514D-8989-BC827795803B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E2D4249F-1C97-8C41-986D-8A7D53006D49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C079623D-785F-F149-9F00-376D6A42763D}"/>
              </a:ext>
            </a:extLst>
          </p:cNvPr>
          <p:cNvGrpSpPr/>
          <p:nvPr/>
        </p:nvGrpSpPr>
        <p:grpSpPr>
          <a:xfrm>
            <a:off x="7173000" y="1913599"/>
            <a:ext cx="279244" cy="461665"/>
            <a:chOff x="5868895" y="2514342"/>
            <a:chExt cx="279244" cy="461665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B7B3C1F-3CB4-5847-8A87-19966DE44DCB}"/>
                </a:ext>
              </a:extLst>
            </p:cNvPr>
            <p:cNvSpPr/>
            <p:nvPr/>
          </p:nvSpPr>
          <p:spPr>
            <a:xfrm>
              <a:off x="5916000" y="2676103"/>
              <a:ext cx="180000" cy="180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3AB7884C-4AC1-2247-92A8-80992FC17D45}"/>
                </a:ext>
              </a:extLst>
            </p:cNvPr>
            <p:cNvSpPr txBox="1"/>
            <p:nvPr/>
          </p:nvSpPr>
          <p:spPr>
            <a:xfrm>
              <a:off x="5868895" y="2514342"/>
              <a:ext cx="279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accent5">
                      <a:lumMod val="75000"/>
                    </a:schemeClr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4390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Un nouveau modèle de l’atome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>
            <a:extLst>
              <a:ext uri="{FF2B5EF4-FFF2-40B4-BE49-F238E27FC236}">
                <a16:creationId xmlns:a16="http://schemas.microsoft.com/office/drawing/2014/main" id="{B63B6150-38E0-0847-A904-BF0B65296580}"/>
              </a:ext>
            </a:extLst>
          </p:cNvPr>
          <p:cNvSpPr/>
          <p:nvPr/>
        </p:nvSpPr>
        <p:spPr>
          <a:xfrm>
            <a:off x="6006000" y="3752045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29ADBCCA-AE3C-F546-B30A-98C64069A8F3}"/>
              </a:ext>
            </a:extLst>
          </p:cNvPr>
          <p:cNvSpPr/>
          <p:nvPr/>
        </p:nvSpPr>
        <p:spPr>
          <a:xfrm>
            <a:off x="5196000" y="2942045"/>
            <a:ext cx="1800000" cy="1800000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4304CDCE-30F5-C64D-BC1A-25D8D46189A8}"/>
              </a:ext>
            </a:extLst>
          </p:cNvPr>
          <p:cNvSpPr/>
          <p:nvPr/>
        </p:nvSpPr>
        <p:spPr>
          <a:xfrm>
            <a:off x="4296000" y="2042045"/>
            <a:ext cx="3600000" cy="3600000"/>
          </a:xfrm>
          <a:prstGeom prst="ellipse">
            <a:avLst/>
          </a:prstGeom>
          <a:noFill/>
          <a:ln w="3810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14748E86-AB6B-9148-B25A-320704121C1B}"/>
              </a:ext>
            </a:extLst>
          </p:cNvPr>
          <p:cNvSpPr/>
          <p:nvPr/>
        </p:nvSpPr>
        <p:spPr>
          <a:xfrm>
            <a:off x="3396000" y="1142045"/>
            <a:ext cx="5400000" cy="5400000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F9E558D7-568A-484D-971C-75F60AB48D98}"/>
              </a:ext>
            </a:extLst>
          </p:cNvPr>
          <p:cNvSpPr/>
          <p:nvPr/>
        </p:nvSpPr>
        <p:spPr>
          <a:xfrm>
            <a:off x="3216000" y="962045"/>
            <a:ext cx="5760000" cy="5760000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FD29F026-6288-4443-B080-81220D7ACED1}"/>
              </a:ext>
            </a:extLst>
          </p:cNvPr>
          <p:cNvSpPr/>
          <p:nvPr/>
        </p:nvSpPr>
        <p:spPr>
          <a:xfrm>
            <a:off x="4116000" y="1862045"/>
            <a:ext cx="3960000" cy="3960000"/>
          </a:xfrm>
          <a:prstGeom prst="ellipse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2746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La classification périodique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DCB9E647-A73C-5B4A-B42E-9CF99F98E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3" t="34374" r="28026" b="33956"/>
          <a:stretch/>
        </p:blipFill>
        <p:spPr>
          <a:xfrm>
            <a:off x="218646" y="1668294"/>
            <a:ext cx="11754708" cy="352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4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La classification périodique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3E94BE-EF28-B14B-8E54-0F11E740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0"/>
            <a:ext cx="120030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351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8C7F59A6-FFE2-814C-9946-D513A79E6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6" y="483139"/>
            <a:ext cx="11754707" cy="5184585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Qui suis-je ?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D3626415-3007-CF4B-8539-6BC13AC545CC}"/>
                  </a:ext>
                </a:extLst>
              </p:cNvPr>
              <p:cNvSpPr txBox="1"/>
              <p:nvPr/>
            </p:nvSpPr>
            <p:spPr>
              <a:xfrm>
                <a:off x="5223260" y="5759308"/>
                <a:ext cx="174547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fr-FR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fr-FR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  <m:sSup>
                        <m:sSupPr>
                          <m:ctrlPr>
                            <a:rPr lang="fr-FR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fr-FR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D3626415-3007-CF4B-8539-6BC13AC5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260" y="5759308"/>
                <a:ext cx="1745478" cy="615553"/>
              </a:xfrm>
              <a:prstGeom prst="rect">
                <a:avLst/>
              </a:prstGeom>
              <a:blipFill>
                <a:blip r:embed="rId3"/>
                <a:stretch>
                  <a:fillRect l="-6522" t="-6000" r="-2174" b="-36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69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8C7F59A6-FFE2-814C-9946-D513A79E6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6" y="483139"/>
            <a:ext cx="11754707" cy="5184585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Qui suis-je ?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D3626415-3007-CF4B-8539-6BC13AC545CC}"/>
                  </a:ext>
                </a:extLst>
              </p:cNvPr>
              <p:cNvSpPr txBox="1"/>
              <p:nvPr/>
            </p:nvSpPr>
            <p:spPr>
              <a:xfrm>
                <a:off x="4763775" y="5752318"/>
                <a:ext cx="2664447" cy="622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fr-FR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fr-FR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  <m:sSup>
                        <m:sSupPr>
                          <m:ctrlPr>
                            <a:rPr lang="fr-FR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fr-FR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  <m:sSup>
                        <m:sSupPr>
                          <m:ctrlPr>
                            <a:rPr lang="fr-FR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fr-FR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fr-FR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D3626415-3007-CF4B-8539-6BC13AC5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775" y="5752318"/>
                <a:ext cx="2664447" cy="622543"/>
              </a:xfrm>
              <a:prstGeom prst="rect">
                <a:avLst/>
              </a:prstGeom>
              <a:blipFill>
                <a:blip r:embed="rId3"/>
                <a:stretch>
                  <a:fillRect l="-3774" t="-8000" r="-943" b="-3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174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8C7F59A6-FFE2-814C-9946-D513A79E6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6" y="483139"/>
            <a:ext cx="11754707" cy="5184585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Qui suis-je ?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A345395-E2D4-2F47-B791-BC6284234424}"/>
                  </a:ext>
                </a:extLst>
              </p:cNvPr>
              <p:cNvSpPr txBox="1"/>
              <p:nvPr/>
            </p:nvSpPr>
            <p:spPr>
              <a:xfrm>
                <a:off x="10771164" y="1972262"/>
                <a:ext cx="8743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fr-FR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fr-FR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4000" b="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2A345395-E2D4-2F47-B791-BC6284234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1164" y="1972262"/>
                <a:ext cx="874342" cy="615553"/>
              </a:xfrm>
              <a:prstGeom prst="rect">
                <a:avLst/>
              </a:prstGeom>
              <a:blipFill>
                <a:blip r:embed="rId3"/>
                <a:stretch>
                  <a:fillRect l="-13043" t="-2000" r="-5797" b="-4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01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8C7F59A6-FFE2-814C-9946-D513A79E6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6" y="483139"/>
            <a:ext cx="11754707" cy="5184585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Qui suis-je ?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D3626415-3007-CF4B-8539-6BC13AC545CC}"/>
                  </a:ext>
                </a:extLst>
              </p:cNvPr>
              <p:cNvSpPr txBox="1"/>
              <p:nvPr/>
            </p:nvSpPr>
            <p:spPr>
              <a:xfrm>
                <a:off x="3806975" y="5799423"/>
                <a:ext cx="457804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fr-FR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fr-FR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  <m:sSup>
                        <m:sSupPr>
                          <m:ctrlPr>
                            <a:rPr lang="fr-FR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fr-FR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  <m:sSup>
                        <m:sSupPr>
                          <m:ctrlPr>
                            <a:rPr lang="fr-FR" sz="4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fr-FR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fr-FR" sz="4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fr-FR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fr-FR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3</m:t>
                      </m:r>
                      <m:sSup>
                        <m:sSupPr>
                          <m:ctrlPr>
                            <a:rPr lang="fr-FR" sz="4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lang="fr-FR" sz="4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fr-FR" sz="40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D3626415-3007-CF4B-8539-6BC13AC54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975" y="5799423"/>
                <a:ext cx="4578048" cy="615553"/>
              </a:xfrm>
              <a:prstGeom prst="rect">
                <a:avLst/>
              </a:prstGeom>
              <a:blipFill>
                <a:blip r:embed="rId3"/>
                <a:stretch>
                  <a:fillRect l="-2222" t="-6122" r="-3889" b="-387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60736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4333</TotalTime>
  <Words>251</Words>
  <Application>Microsoft Macintosh PowerPoint</Application>
  <PresentationFormat>Grand écran</PresentationFormat>
  <Paragraphs>65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Thème Office</vt:lpstr>
      <vt:lpstr>Chapitre 7 – Vers des entités       chimiques plus stables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LKB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1 – Corps purs et mélanges</dc:title>
  <dc:creator>remi</dc:creator>
  <cp:lastModifiedBy>Remi Metzdorff</cp:lastModifiedBy>
  <cp:revision>56</cp:revision>
  <dcterms:created xsi:type="dcterms:W3CDTF">2020-09-05T12:43:59Z</dcterms:created>
  <dcterms:modified xsi:type="dcterms:W3CDTF">2021-04-08T07:31:27Z</dcterms:modified>
</cp:coreProperties>
</file>